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11"/>
  </p:notesMasterIdLst>
  <p:sldIdLst>
    <p:sldId id="257" r:id="rId3"/>
    <p:sldId id="256" r:id="rId4"/>
    <p:sldId id="258" r:id="rId5"/>
    <p:sldId id="259" r:id="rId6"/>
    <p:sldId id="260" r:id="rId7"/>
    <p:sldId id="266" r:id="rId8"/>
    <p:sldId id="267" r:id="rId9"/>
    <p:sldId id="268" r:id="rId10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tableStyles" Target="tableStyle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39FA82-33AF-4622-88CD-0CA45115D181}" type="datetimeFigureOut">
              <a:rPr lang="es-ES" smtClean="0"/>
              <a:t>18/12/2025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CFBE33-CF66-4AF1-87A5-72044F88CDA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18872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96C97C2-A8F5-43B1-6212-592F80E3F3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C7E8F71-BCE3-9BD3-F332-1ACD67B713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45881B4-FFFE-3E29-1C83-53B16BBBF7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41AEB-96D8-4601-ACF5-4669ECED4935}" type="datetimeFigureOut">
              <a:rPr lang="es-ES" smtClean="0"/>
              <a:t>18/12/2025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FDA4CBB-1DB3-3E2B-D8AE-64523349E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9694DFC-F8A3-45D5-B4B1-CF82DFE3AB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4B226D-BCF9-4F8B-96C7-C1330A8D9DB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605705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8ABF868-483A-F8EC-24DD-02DA81A2B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F449960E-6766-7387-CC5F-5200A6E868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E5D6797-5C22-0C4A-53BD-539F9AD014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41AEB-96D8-4601-ACF5-4669ECED4935}" type="datetimeFigureOut">
              <a:rPr lang="es-ES" smtClean="0"/>
              <a:t>18/12/2025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434DC75-97AC-6FCC-DBB4-831B30B1CE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0EB1CA5-80D5-A12D-8E5E-A58BE8C71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4B226D-BCF9-4F8B-96C7-C1330A8D9DB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699342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293D825E-9A78-F557-C666-842AFB8BC1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440B6896-E1C4-564B-F8F7-4BAFD59A32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2598488-F496-78B4-1DEE-550BD1D886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41AEB-96D8-4601-ACF5-4669ECED4935}" type="datetimeFigureOut">
              <a:rPr lang="es-ES" smtClean="0"/>
              <a:t>18/12/2025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2ED2491-D0E2-8177-2B21-E200073723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2D4826F-04E9-1778-3E40-EA99E295EC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4B226D-BCF9-4F8B-96C7-C1330A8D9DB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4855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085823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0474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2701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9358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86255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00847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52755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7061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0CA1EE-B4EC-B78B-CAF6-6E6678444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5F542F6-269D-6539-CCEC-3037C9DC97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DFD7853-BA4A-6223-FF6A-F1FDF8355B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41AEB-96D8-4601-ACF5-4669ECED4935}" type="datetimeFigureOut">
              <a:rPr lang="es-ES" smtClean="0"/>
              <a:t>18/12/2025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5B9A6FE-F214-2F82-0E03-D6AA6CF64C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87BF260-4C69-4BFC-C45B-50711C54A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4B226D-BCF9-4F8B-96C7-C1330A8D9DB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4322338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52462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88578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2029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AF2FAB-7F7F-C4EE-5BD2-95FCD9E675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325AE9A-C9B2-4E60-C95F-9BA1F37B34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EE0E5DA-19EE-9588-0224-1D0D4B289A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41AEB-96D8-4601-ACF5-4669ECED4935}" type="datetimeFigureOut">
              <a:rPr lang="es-ES" smtClean="0"/>
              <a:t>18/12/2025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3C933D3-473D-FDF1-E210-2EE3AB0428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0478C6F-F5CF-72C8-063F-C1573BCC0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4B226D-BCF9-4F8B-96C7-C1330A8D9DB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048059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270F7A-BF5F-7469-D625-813B7A1E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D90005B-DF33-5D83-1198-1C41E236EC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552F368D-CA83-A5A7-3437-05C3229F1F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DB45A067-B5E7-FC4C-607D-EDC9D9857A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41AEB-96D8-4601-ACF5-4669ECED4935}" type="datetimeFigureOut">
              <a:rPr lang="es-ES" smtClean="0"/>
              <a:t>18/12/2025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F8A0FC4-C198-8BD3-B1F8-800E5EDD52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A8D1870-1A0F-8618-363E-9A3589F3D0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4B226D-BCF9-4F8B-96C7-C1330A8D9DB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341363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65460B-6ED9-69B4-CC69-4D20309E27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65EB5B2-A95B-FD45-7090-5182345F38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B0B6D7B0-11E9-E827-85AB-38936A97B4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8BB6D384-200B-947F-5A8F-62F3C099E1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CF9E4A8E-1D4D-94CA-6196-2BB035B1647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5D63E15C-C608-776E-65A3-3585D9C451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41AEB-96D8-4601-ACF5-4669ECED4935}" type="datetimeFigureOut">
              <a:rPr lang="es-ES" smtClean="0"/>
              <a:t>18/12/2025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0E6C5535-CDEF-B2FD-30AB-CC1CFBCF02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767AB476-679D-4FF6-8B78-668E0A7BB4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4B226D-BCF9-4F8B-96C7-C1330A8D9DB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467412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A2408A-0336-8E47-89EC-D6A005B1F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33F96635-A6FC-5F96-9DD0-01C1BFB5C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41AEB-96D8-4601-ACF5-4669ECED4935}" type="datetimeFigureOut">
              <a:rPr lang="es-ES" smtClean="0"/>
              <a:t>18/12/2025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32348F9E-64D9-9EF0-9E23-471B2E6064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D30C05C2-EA7A-3035-4D19-1B67F8A856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4B226D-BCF9-4F8B-96C7-C1330A8D9DB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059885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71EEB8A3-7A6E-8796-B85B-0111483D0F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41AEB-96D8-4601-ACF5-4669ECED4935}" type="datetimeFigureOut">
              <a:rPr lang="es-ES" smtClean="0"/>
              <a:t>18/12/2025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4E2D5CA3-699B-8192-5AD4-72F8019664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DBCE994-3153-F95E-EE47-637AFD552E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4B226D-BCF9-4F8B-96C7-C1330A8D9DB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34416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6C8557F-5594-F561-70A2-2BAE2F9325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EE9A871-F354-87A1-3AB4-461418F49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132B00DD-DB08-FEC1-17D8-61F670F94C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6DD1026-A633-E4CF-21FF-0F13588D4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41AEB-96D8-4601-ACF5-4669ECED4935}" type="datetimeFigureOut">
              <a:rPr lang="es-ES" smtClean="0"/>
              <a:t>18/12/2025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4603B63-8DDD-864F-F581-CDB95A751D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66728F2-15AF-4C0E-E8BD-798D20F00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4B226D-BCF9-4F8B-96C7-C1330A8D9DB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032509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10CA6D-23F7-1A19-6D27-C16D8D77F5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49036D4F-1831-8212-B48E-775FB4BE320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DEA823F2-719E-2A5A-6A1B-59B99C69B3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246C89C-64B2-2AAA-1C99-EC67F0398E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41AEB-96D8-4601-ACF5-4669ECED4935}" type="datetimeFigureOut">
              <a:rPr lang="es-ES" smtClean="0"/>
              <a:t>18/12/2025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6AC1229-597C-C365-4B13-C7A573F955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B61EFF3-AEE2-D19A-E140-0B871F902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4B226D-BCF9-4F8B-96C7-C1330A8D9DB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184051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11601394-DBFC-24C8-E538-9CC89996F7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42E891F-9214-884C-F138-48E47E4A2D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0189F63-4E20-24EB-6436-FB16C801B6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3641AEB-96D8-4601-ACF5-4669ECED4935}" type="datetimeFigureOut">
              <a:rPr lang="es-ES" smtClean="0"/>
              <a:t>18/12/2025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F62F269-A80B-D384-4F4B-B3DC0591A7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678B524-95D5-2D94-7231-C18D4C79B5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94B226D-BCF9-4F8B-96C7-C1330A8D9DB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507135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121549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ctr" defTabSz="761970" rtl="0" eaLnBrk="1" latinLnBrk="0" hangingPunct="1">
        <a:spcBef>
          <a:spcPct val="0"/>
        </a:spcBef>
        <a:buNone/>
        <a:defRPr sz="36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85739" indent="-285739" algn="l" defTabSz="7619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1pPr>
      <a:lvl2pPr marL="619100" indent="-238115" algn="l" defTabSz="761970" rtl="0" eaLnBrk="1" latinLnBrk="0" hangingPunct="1">
        <a:spcBef>
          <a:spcPct val="20000"/>
        </a:spcBef>
        <a:buFont typeface="Arial" pitchFamily="34" charset="0"/>
        <a:buChar char="–"/>
        <a:defRPr sz="2333" kern="1200">
          <a:solidFill>
            <a:schemeClr val="tx1"/>
          </a:solidFill>
          <a:latin typeface="+mn-lt"/>
          <a:ea typeface="+mn-ea"/>
          <a:cs typeface="+mn-cs"/>
        </a:defRPr>
      </a:lvl2pPr>
      <a:lvl3pPr marL="952462" indent="-190492" algn="l" defTabSz="76197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33447" indent="-190492" algn="l" defTabSz="761970" rtl="0" eaLnBrk="1" latinLnBrk="0" hangingPunct="1">
        <a:spcBef>
          <a:spcPct val="20000"/>
        </a:spcBef>
        <a:buFont typeface="Arial" pitchFamily="34" charset="0"/>
        <a:buChar char="–"/>
        <a:defRPr sz="1667" kern="1200">
          <a:solidFill>
            <a:schemeClr val="tx1"/>
          </a:solidFill>
          <a:latin typeface="+mn-lt"/>
          <a:ea typeface="+mn-ea"/>
          <a:cs typeface="+mn-cs"/>
        </a:defRPr>
      </a:lvl4pPr>
      <a:lvl5pPr marL="1714431" indent="-190492" algn="l" defTabSz="761970" rtl="0" eaLnBrk="1" latinLnBrk="0" hangingPunct="1">
        <a:spcBef>
          <a:spcPct val="20000"/>
        </a:spcBef>
        <a:buFont typeface="Arial" pitchFamily="34" charset="0"/>
        <a:buChar char="»"/>
        <a:defRPr sz="1667" kern="1200">
          <a:solidFill>
            <a:schemeClr val="tx1"/>
          </a:solidFill>
          <a:latin typeface="+mn-lt"/>
          <a:ea typeface="+mn-ea"/>
          <a:cs typeface="+mn-cs"/>
        </a:defRPr>
      </a:lvl5pPr>
      <a:lvl6pPr marL="2095416" indent="-190492" algn="l" defTabSz="761970" rtl="0" eaLnBrk="1" latinLnBrk="0" hangingPunct="1">
        <a:spcBef>
          <a:spcPct val="20000"/>
        </a:spcBef>
        <a:buFont typeface="Arial" pitchFamily="34" charset="0"/>
        <a:buChar char="•"/>
        <a:defRPr sz="1667" kern="1200">
          <a:solidFill>
            <a:schemeClr val="tx1"/>
          </a:solidFill>
          <a:latin typeface="+mn-lt"/>
          <a:ea typeface="+mn-ea"/>
          <a:cs typeface="+mn-cs"/>
        </a:defRPr>
      </a:lvl6pPr>
      <a:lvl7pPr marL="2476401" indent="-190492" algn="l" defTabSz="761970" rtl="0" eaLnBrk="1" latinLnBrk="0" hangingPunct="1">
        <a:spcBef>
          <a:spcPct val="20000"/>
        </a:spcBef>
        <a:buFont typeface="Arial" pitchFamily="34" charset="0"/>
        <a:buChar char="•"/>
        <a:defRPr sz="1667" kern="1200">
          <a:solidFill>
            <a:schemeClr val="tx1"/>
          </a:solidFill>
          <a:latin typeface="+mn-lt"/>
          <a:ea typeface="+mn-ea"/>
          <a:cs typeface="+mn-cs"/>
        </a:defRPr>
      </a:lvl7pPr>
      <a:lvl8pPr marL="2857386" indent="-190492" algn="l" defTabSz="761970" rtl="0" eaLnBrk="1" latinLnBrk="0" hangingPunct="1">
        <a:spcBef>
          <a:spcPct val="20000"/>
        </a:spcBef>
        <a:buFont typeface="Arial" pitchFamily="34" charset="0"/>
        <a:buChar char="•"/>
        <a:defRPr sz="1667" kern="1200">
          <a:solidFill>
            <a:schemeClr val="tx1"/>
          </a:solidFill>
          <a:latin typeface="+mn-lt"/>
          <a:ea typeface="+mn-ea"/>
          <a:cs typeface="+mn-cs"/>
        </a:defRPr>
      </a:lvl8pPr>
      <a:lvl9pPr marL="3238370" indent="-190492" algn="l" defTabSz="761970" rtl="0" eaLnBrk="1" latinLnBrk="0" hangingPunct="1">
        <a:spcBef>
          <a:spcPct val="20000"/>
        </a:spcBef>
        <a:buFont typeface="Arial" pitchFamily="34" charset="0"/>
        <a:buChar char="•"/>
        <a:defRPr sz="1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0985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61970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42954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23939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04924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85909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666893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047878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Relationship Id="rId9" Type="http://schemas.openxmlformats.org/officeDocument/2006/relationships/image" Target="../media/image18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22.png"/><Relationship Id="rId11" Type="http://schemas.openxmlformats.org/officeDocument/2006/relationships/image" Target="../media/image27.svg"/><Relationship Id="rId5" Type="http://schemas.openxmlformats.org/officeDocument/2006/relationships/image" Target="../media/image21.sv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02E58830-4271-0D95-B039-09C1C34543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1" cy="6858000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13C2BEF4-BDA6-FED8-6FA2-0B50336435F5}"/>
              </a:ext>
            </a:extLst>
          </p:cNvPr>
          <p:cNvSpPr txBox="1"/>
          <p:nvPr/>
        </p:nvSpPr>
        <p:spPr>
          <a:xfrm>
            <a:off x="3007895" y="1873342"/>
            <a:ext cx="9577137" cy="21891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55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5B6E8C"/>
                </a:solidFill>
                <a:effectLst/>
                <a:uLnTx/>
                <a:uFillTx/>
                <a:latin typeface="Calibri" panose="020F0502020204030204"/>
                <a:ea typeface="Alexandria Medium" pitchFamily="34" charset="-122"/>
                <a:cs typeface="Alexandria Medium" pitchFamily="34" charset="-120"/>
              </a:rPr>
              <a:t>		</a:t>
            </a:r>
            <a:r>
              <a:rPr lang="en-US" sz="3900" b="1" dirty="0">
                <a:latin typeface="Calibri" panose="020F0502020204030204"/>
                <a:cs typeface="Alexandria Medium" pitchFamily="34" charset="-120"/>
              </a:rPr>
              <a:t>Satisfacción</a:t>
            </a:r>
            <a:r>
              <a:rPr kumimoji="0" lang="en-US" sz="3900" b="1" i="0" u="none" strike="noStrike" kern="1200" cap="none" spc="0" normalizeH="0" baseline="0" noProof="0" dirty="0">
                <a:ln>
                  <a:noFill/>
                </a:ln>
                <a:solidFill>
                  <a:srgbClr val="5B6E8C"/>
                </a:solidFill>
                <a:effectLst/>
                <a:uLnTx/>
                <a:uFillTx/>
                <a:latin typeface="Calibri" panose="020F0502020204030204"/>
                <a:ea typeface="Alexandria Medium" pitchFamily="34" charset="-122"/>
                <a:cs typeface="Alexandria Medium" pitchFamily="34" charset="-120"/>
              </a:rPr>
              <a:t> </a:t>
            </a:r>
            <a:r>
              <a:rPr lang="en-US" sz="3900" b="1" dirty="0">
                <a:latin typeface="Calibri" panose="020F0502020204030204"/>
                <a:cs typeface="Alexandria Medium" pitchFamily="34" charset="-120"/>
              </a:rPr>
              <a:t>del </a:t>
            </a:r>
            <a:r>
              <a:rPr lang="en-US" sz="3900" b="1" dirty="0" err="1">
                <a:latin typeface="Calibri" panose="020F0502020204030204"/>
                <a:cs typeface="Alexandria Medium" pitchFamily="34" charset="-120"/>
              </a:rPr>
              <a:t>Pasajero</a:t>
            </a:r>
            <a:r>
              <a:rPr lang="en-US" sz="3900" b="1" dirty="0">
                <a:latin typeface="Calibri" panose="020F0502020204030204"/>
                <a:cs typeface="Alexandria Medium" pitchFamily="34" charset="-120"/>
              </a:rPr>
              <a:t> de </a:t>
            </a:r>
            <a:r>
              <a:rPr lang="en-US" sz="3900" b="1" dirty="0" err="1">
                <a:latin typeface="Calibri" panose="020F0502020204030204"/>
                <a:cs typeface="Alexandria Medium" pitchFamily="34" charset="-120"/>
              </a:rPr>
              <a:t>vuelo</a:t>
            </a:r>
            <a:endParaRPr lang="en-US" sz="3900" b="1" dirty="0">
              <a:latin typeface="Calibri" panose="020F0502020204030204"/>
              <a:cs typeface="Alexandria Medium" pitchFamily="34" charset="-120"/>
            </a:endParaRPr>
          </a:p>
          <a:p>
            <a:pPr marL="0" marR="0" lvl="0" indent="0" algn="ctr" defTabSz="914400" rtl="0" eaLnBrk="1" fontAlgn="auto" latinLnBrk="0" hangingPunct="1">
              <a:lnSpc>
                <a:spcPts val="55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5B6E8C"/>
                </a:solidFill>
                <a:effectLst/>
                <a:uLnTx/>
                <a:uFillTx/>
                <a:latin typeface="Calibri" panose="020F0502020204030204"/>
                <a:ea typeface="+mn-ea"/>
                <a:cs typeface="Alexandria Medium" pitchFamily="34" charset="-120"/>
              </a:rPr>
              <a:t>		</a:t>
            </a:r>
          </a:p>
          <a:p>
            <a:pPr marL="0" marR="0" lvl="0" indent="0" algn="ctr" defTabSz="914400" rtl="0" eaLnBrk="1" fontAlgn="auto" latinLnBrk="0" hangingPunct="1">
              <a:lnSpc>
                <a:spcPts val="55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5B6E8C"/>
                </a:solidFill>
                <a:effectLst/>
                <a:uLnTx/>
                <a:uFillTx/>
                <a:latin typeface="Calibri" panose="020F0502020204030204"/>
                <a:ea typeface="+mn-ea"/>
                <a:cs typeface="Alexandria Medium" pitchFamily="34" charset="-120"/>
              </a:rPr>
              <a:t>	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Alexandria Medium" pitchFamily="34" charset="-120"/>
              </a:rPr>
              <a:t>(Proyecto Machine Learning)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809814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>
            <a:extLst>
              <a:ext uri="{FF2B5EF4-FFF2-40B4-BE49-F238E27FC236}">
                <a16:creationId xmlns:a16="http://schemas.microsoft.com/office/drawing/2014/main" id="{F6F3FF5A-7B7A-F474-93FD-11E440D35FF4}"/>
              </a:ext>
            </a:extLst>
          </p:cNvPr>
          <p:cNvSpPr/>
          <p:nvPr/>
        </p:nvSpPr>
        <p:spPr>
          <a:xfrm>
            <a:off x="794514" y="375523"/>
            <a:ext cx="8739664" cy="13956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5450"/>
              </a:lnSpc>
            </a:pPr>
            <a:r>
              <a:rPr lang="en-US" sz="4400" b="1" dirty="0">
                <a:latin typeface="Calibri" panose="020F0502020204030204"/>
                <a:ea typeface="Alexandria Medium" pitchFamily="34" charset="-122"/>
                <a:cs typeface="Alexandria Medium" pitchFamily="34" charset="-120"/>
              </a:rPr>
              <a:t>El Dataset: Especificaciones Técnicas</a:t>
            </a:r>
            <a:endParaRPr lang="en-US" sz="4400" b="1" dirty="0">
              <a:latin typeface="Calibri" panose="020F0502020204030204"/>
            </a:endParaRPr>
          </a:p>
        </p:txBody>
      </p:sp>
      <p:pic>
        <p:nvPicPr>
          <p:cNvPr id="5" name="Image 1" descr="preencoded.png">
            <a:extLst>
              <a:ext uri="{FF2B5EF4-FFF2-40B4-BE49-F238E27FC236}">
                <a16:creationId xmlns:a16="http://schemas.microsoft.com/office/drawing/2014/main" id="{0B621C0F-13F6-98B3-DC3A-AE123C2ADD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7223" y="1203467"/>
            <a:ext cx="5074503" cy="168176"/>
          </a:xfrm>
          <a:prstGeom prst="rect">
            <a:avLst/>
          </a:prstGeom>
        </p:spPr>
      </p:pic>
      <p:pic>
        <p:nvPicPr>
          <p:cNvPr id="6" name="Image 2" descr="preencoded.png">
            <a:extLst>
              <a:ext uri="{FF2B5EF4-FFF2-40B4-BE49-F238E27FC236}">
                <a16:creationId xmlns:a16="http://schemas.microsoft.com/office/drawing/2014/main" id="{3E50CAC9-7A1C-DCCB-BE2D-B6BE73ADDA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2400" y="2345531"/>
            <a:ext cx="669846" cy="669846"/>
          </a:xfrm>
          <a:prstGeom prst="rect">
            <a:avLst/>
          </a:prstGeom>
        </p:spPr>
      </p:pic>
      <p:sp>
        <p:nvSpPr>
          <p:cNvPr id="7" name="Text 3">
            <a:extLst>
              <a:ext uri="{FF2B5EF4-FFF2-40B4-BE49-F238E27FC236}">
                <a16:creationId xmlns:a16="http://schemas.microsoft.com/office/drawing/2014/main" id="{1E1173A7-A0F9-8E23-6BC9-E1AD074A6EB7}"/>
              </a:ext>
            </a:extLst>
          </p:cNvPr>
          <p:cNvSpPr/>
          <p:nvPr/>
        </p:nvSpPr>
        <p:spPr>
          <a:xfrm>
            <a:off x="408168" y="1895444"/>
            <a:ext cx="6545149" cy="13956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00"/>
              </a:lnSpc>
            </a:pPr>
            <a:r>
              <a:rPr lang="es-ES" sz="2200" dirty="0">
                <a:latin typeface="Calibri" panose="020F0502020204030204"/>
                <a:ea typeface="Alexandria Medium" pitchFamily="34" charset="-122"/>
                <a:cs typeface="Alexandria Medium" pitchFamily="34" charset="-120"/>
              </a:rPr>
              <a:t>He utilizado un </a:t>
            </a:r>
            <a:r>
              <a:rPr lang="es-ES" sz="2200" dirty="0" err="1">
                <a:latin typeface="Calibri" panose="020F0502020204030204"/>
                <a:ea typeface="Alexandria Medium" pitchFamily="34" charset="-122"/>
                <a:cs typeface="Alexandria Medium" pitchFamily="34" charset="-120"/>
              </a:rPr>
              <a:t>dataset</a:t>
            </a:r>
            <a:r>
              <a:rPr lang="es-ES" sz="2200" dirty="0">
                <a:latin typeface="Calibri" panose="020F0502020204030204"/>
                <a:ea typeface="Alexandria Medium" pitchFamily="34" charset="-122"/>
                <a:cs typeface="Alexandria Medium" pitchFamily="34" charset="-120"/>
              </a:rPr>
              <a:t> de 103.904 registros y 25 variables que tras un proceso de filtrado </a:t>
            </a:r>
          </a:p>
          <a:p>
            <a:pPr>
              <a:lnSpc>
                <a:spcPts val="2700"/>
              </a:lnSpc>
            </a:pPr>
            <a:r>
              <a:rPr lang="es-ES" sz="2200" dirty="0">
                <a:latin typeface="Calibri" panose="020F0502020204030204"/>
                <a:ea typeface="Alexandria Medium" pitchFamily="34" charset="-122"/>
                <a:cs typeface="Alexandria Medium" pitchFamily="34" charset="-120"/>
              </a:rPr>
              <a:t>se han quedado en 19.</a:t>
            </a:r>
          </a:p>
        </p:txBody>
      </p:sp>
      <p:sp>
        <p:nvSpPr>
          <p:cNvPr id="8" name="Text 12">
            <a:extLst>
              <a:ext uri="{FF2B5EF4-FFF2-40B4-BE49-F238E27FC236}">
                <a16:creationId xmlns:a16="http://schemas.microsoft.com/office/drawing/2014/main" id="{1B1FDEF0-8884-E9BC-5B5D-F00C5020304A}"/>
              </a:ext>
            </a:extLst>
          </p:cNvPr>
          <p:cNvSpPr/>
          <p:nvPr/>
        </p:nvSpPr>
        <p:spPr>
          <a:xfrm>
            <a:off x="6521648" y="6646188"/>
            <a:ext cx="7073503" cy="7146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00"/>
              </a:lnSpc>
            </a:pPr>
            <a:endParaRPr lang="en-US" sz="175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BBCAB646-BE5D-F3D6-E04D-653488E71292}"/>
              </a:ext>
            </a:extLst>
          </p:cNvPr>
          <p:cNvSpPr txBox="1"/>
          <p:nvPr/>
        </p:nvSpPr>
        <p:spPr>
          <a:xfrm>
            <a:off x="345973" y="2943047"/>
            <a:ext cx="6545149" cy="3231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dirty="0">
                <a:solidFill>
                  <a:prstClr val="black"/>
                </a:solidFill>
                <a:latin typeface="Calibri" panose="020F0502020204030204"/>
              </a:rPr>
              <a:t>    </a:t>
            </a:r>
            <a:r>
              <a:rPr lang="es-ES" sz="2200" u="sng" dirty="0">
                <a:solidFill>
                  <a:prstClr val="black"/>
                </a:solidFill>
                <a:latin typeface="Calibri" panose="020F0502020204030204"/>
              </a:rPr>
              <a:t>Tipos de variables</a:t>
            </a:r>
            <a:endParaRPr lang="es-ES" sz="2000" dirty="0">
              <a:solidFill>
                <a:prstClr val="black"/>
              </a:solidFill>
              <a:latin typeface="Calibri" panose="020F0502020204030204"/>
            </a:endParaRPr>
          </a:p>
          <a:p>
            <a:endParaRPr lang="es-ES" sz="2000" dirty="0">
              <a:solidFill>
                <a:prstClr val="black"/>
              </a:solidFill>
              <a:latin typeface="Calibri" panose="020F0502020204030204"/>
            </a:endParaRPr>
          </a:p>
          <a:p>
            <a:r>
              <a:rPr lang="es-ES" sz="2000" b="1" dirty="0">
                <a:solidFill>
                  <a:prstClr val="black"/>
                </a:solidFill>
                <a:latin typeface="Calibri" panose="020F0502020204030204"/>
              </a:rPr>
              <a:t>1</a:t>
            </a:r>
            <a:r>
              <a:rPr lang="es-ES" sz="2000" dirty="0">
                <a:solidFill>
                  <a:prstClr val="black"/>
                </a:solidFill>
                <a:latin typeface="Calibri" panose="020F0502020204030204"/>
              </a:rPr>
              <a:t>.</a:t>
            </a:r>
            <a:r>
              <a:rPr lang="es-ES" sz="2000" b="1" dirty="0">
                <a:solidFill>
                  <a:prstClr val="black"/>
                </a:solidFill>
                <a:latin typeface="Calibri" panose="020F0502020204030204"/>
              </a:rPr>
              <a:t>Datos Demográficos: </a:t>
            </a:r>
            <a:r>
              <a:rPr lang="es-ES" sz="2000" dirty="0">
                <a:solidFill>
                  <a:prstClr val="black"/>
                </a:solidFill>
                <a:latin typeface="Calibri" panose="020F0502020204030204"/>
              </a:rPr>
              <a:t>Edad y género.</a:t>
            </a:r>
          </a:p>
          <a:p>
            <a:endParaRPr lang="es-ES" sz="2000" dirty="0">
              <a:solidFill>
                <a:prstClr val="black"/>
              </a:solidFill>
              <a:latin typeface="Calibri" panose="020F0502020204030204"/>
            </a:endParaRPr>
          </a:p>
          <a:p>
            <a:endParaRPr lang="es-ES" sz="2000" dirty="0">
              <a:solidFill>
                <a:prstClr val="black"/>
              </a:solidFill>
              <a:latin typeface="Calibri" panose="020F0502020204030204"/>
            </a:endParaRPr>
          </a:p>
          <a:p>
            <a:r>
              <a:rPr lang="es-ES" sz="2000" b="1" dirty="0">
                <a:solidFill>
                  <a:prstClr val="black"/>
                </a:solidFill>
                <a:latin typeface="Calibri" panose="020F0502020204030204"/>
              </a:rPr>
              <a:t>2.Contexto de Viaje: </a:t>
            </a:r>
            <a:r>
              <a:rPr lang="es-ES" sz="2000" dirty="0">
                <a:solidFill>
                  <a:prstClr val="black"/>
                </a:solidFill>
                <a:latin typeface="Calibri" panose="020F0502020204030204"/>
              </a:rPr>
              <a:t>Clase, tipo de viaje y distancia del vuelo.</a:t>
            </a:r>
          </a:p>
          <a:p>
            <a:endParaRPr lang="es-ES" sz="2000" dirty="0">
              <a:solidFill>
                <a:prstClr val="black"/>
              </a:solidFill>
              <a:latin typeface="Calibri" panose="020F0502020204030204"/>
            </a:endParaRPr>
          </a:p>
          <a:p>
            <a:endParaRPr lang="es-ES" sz="2000" dirty="0">
              <a:solidFill>
                <a:prstClr val="black"/>
              </a:solidFill>
              <a:latin typeface="Calibri" panose="020F0502020204030204"/>
            </a:endParaRPr>
          </a:p>
          <a:p>
            <a:r>
              <a:rPr lang="es-ES" sz="2000" b="1" dirty="0">
                <a:solidFill>
                  <a:prstClr val="black"/>
                </a:solidFill>
                <a:latin typeface="Calibri" panose="020F0502020204030204"/>
              </a:rPr>
              <a:t>3.Métricas de Servicio: </a:t>
            </a:r>
            <a:r>
              <a:rPr lang="es-ES" sz="2000" dirty="0">
                <a:solidFill>
                  <a:prstClr val="black"/>
                </a:solidFill>
                <a:latin typeface="Calibri" panose="020F0502020204030204"/>
              </a:rPr>
              <a:t>críticas sobre los servicios ofrecidos por la aerolínea (Valoradas del 1 al 5).	</a:t>
            </a:r>
          </a:p>
        </p:txBody>
      </p:sp>
      <p:pic>
        <p:nvPicPr>
          <p:cNvPr id="10" name="Image 0" descr="preencoded.png">
            <a:extLst>
              <a:ext uri="{FF2B5EF4-FFF2-40B4-BE49-F238E27FC236}">
                <a16:creationId xmlns:a16="http://schemas.microsoft.com/office/drawing/2014/main" id="{8F3691FE-823B-3C5C-29C4-AE2AF6BC15E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9304" b="11293"/>
          <a:stretch/>
        </p:blipFill>
        <p:spPr>
          <a:xfrm>
            <a:off x="6828927" y="2345531"/>
            <a:ext cx="5410501" cy="4296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8944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9EE43B-FD09-8C3B-7168-722921C55E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b="1" dirty="0">
                <a:latin typeface="Calibri" panose="020F0502020204030204"/>
                <a:cs typeface="Alexandria Medium" pitchFamily="34" charset="-120"/>
              </a:rPr>
              <a:t>Limpieza y Preprocesamiento de datos</a:t>
            </a:r>
          </a:p>
        </p:txBody>
      </p:sp>
      <p:pic>
        <p:nvPicPr>
          <p:cNvPr id="29" name="Imagen 28">
            <a:extLst>
              <a:ext uri="{FF2B5EF4-FFF2-40B4-BE49-F238E27FC236}">
                <a16:creationId xmlns:a16="http://schemas.microsoft.com/office/drawing/2014/main" id="{E59624B1-E7E9-E87B-2064-17ACCD316B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866" y="2043928"/>
            <a:ext cx="11532268" cy="4067397"/>
          </a:xfrm>
          <a:prstGeom prst="rect">
            <a:avLst/>
          </a:prstGeom>
        </p:spPr>
      </p:pic>
      <p:pic>
        <p:nvPicPr>
          <p:cNvPr id="30" name="Image 1" descr="preencoded.png">
            <a:extLst>
              <a:ext uri="{FF2B5EF4-FFF2-40B4-BE49-F238E27FC236}">
                <a16:creationId xmlns:a16="http://schemas.microsoft.com/office/drawing/2014/main" id="{270027F1-4008-3051-04DC-DB73FFED8E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497" y="1522512"/>
            <a:ext cx="5074503" cy="168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8083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3ECD75-01AE-40F6-888D-663F2EDF75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0608" y="221804"/>
            <a:ext cx="10515600" cy="902201"/>
          </a:xfrm>
        </p:spPr>
        <p:txBody>
          <a:bodyPr>
            <a:normAutofit fontScale="90000"/>
          </a:bodyPr>
          <a:lstStyle/>
          <a:p>
            <a:r>
              <a:rPr lang="es-ES" sz="3600" b="1" dirty="0">
                <a:latin typeface="Calibri" panose="020F0502020204030204"/>
                <a:cs typeface="Alexandria Medium" pitchFamily="34" charset="-120"/>
              </a:rPr>
              <a:t>Modelos de Machine </a:t>
            </a:r>
            <a:r>
              <a:rPr lang="es-ES" sz="3600" b="1" dirty="0" err="1">
                <a:latin typeface="Calibri" panose="020F0502020204030204"/>
                <a:cs typeface="Alexandria Medium" pitchFamily="34" charset="-120"/>
              </a:rPr>
              <a:t>Learning</a:t>
            </a:r>
            <a:r>
              <a:rPr lang="es-ES" sz="3600" b="1" dirty="0">
                <a:latin typeface="Calibri" panose="020F0502020204030204"/>
                <a:cs typeface="Alexandria Medium" pitchFamily="34" charset="-120"/>
              </a:rPr>
              <a:t> Probados</a:t>
            </a:r>
            <a:br>
              <a:rPr lang="es-ES" b="1" dirty="0">
                <a:latin typeface="Calibri" panose="020F0502020204030204"/>
                <a:cs typeface="Alexandria Medium" pitchFamily="34" charset="-120"/>
              </a:rPr>
            </a:br>
            <a:endParaRPr lang="es-ES" b="1" dirty="0">
              <a:latin typeface="Calibri" panose="020F0502020204030204"/>
              <a:cs typeface="Alexandria Medium" pitchFamily="34" charset="-120"/>
            </a:endParaRPr>
          </a:p>
        </p:txBody>
      </p:sp>
      <p:pic>
        <p:nvPicPr>
          <p:cNvPr id="22" name="Imagen 21">
            <a:extLst>
              <a:ext uri="{FF2B5EF4-FFF2-40B4-BE49-F238E27FC236}">
                <a16:creationId xmlns:a16="http://schemas.microsoft.com/office/drawing/2014/main" id="{436744F8-DF07-B420-D99B-FC92580749D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491"/>
          <a:stretch/>
        </p:blipFill>
        <p:spPr>
          <a:xfrm>
            <a:off x="1110608" y="1351245"/>
            <a:ext cx="9572944" cy="5506755"/>
          </a:xfrm>
          <a:prstGeom prst="rect">
            <a:avLst/>
          </a:prstGeom>
        </p:spPr>
      </p:pic>
      <p:sp>
        <p:nvSpPr>
          <p:cNvPr id="23" name="Text 1">
            <a:extLst>
              <a:ext uri="{FF2B5EF4-FFF2-40B4-BE49-F238E27FC236}">
                <a16:creationId xmlns:a16="http://schemas.microsoft.com/office/drawing/2014/main" id="{6EC3B421-7D75-A887-D383-FE33D07AF8A5}"/>
              </a:ext>
            </a:extLst>
          </p:cNvPr>
          <p:cNvSpPr/>
          <p:nvPr/>
        </p:nvSpPr>
        <p:spPr>
          <a:xfrm>
            <a:off x="989309" y="1041287"/>
            <a:ext cx="13472874" cy="2645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50"/>
              </a:lnSpc>
            </a:pPr>
            <a:r>
              <a:rPr lang="en-US" dirty="0">
                <a:solidFill>
                  <a:prstClr val="black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Exploramos 8 modelos para encontrar el más eficiente en la predicción de satisfacción.</a:t>
            </a:r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24" name="Image 1" descr="preencoded.png">
            <a:extLst>
              <a:ext uri="{FF2B5EF4-FFF2-40B4-BE49-F238E27FC236}">
                <a16:creationId xmlns:a16="http://schemas.microsoft.com/office/drawing/2014/main" id="{FB6D8B79-4194-B2E5-AAAA-2EA17A776B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6730" y="683155"/>
            <a:ext cx="5074503" cy="168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0209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>
            <a:extLst>
              <a:ext uri="{FF2B5EF4-FFF2-40B4-BE49-F238E27FC236}">
                <a16:creationId xmlns:a16="http://schemas.microsoft.com/office/drawing/2014/main" id="{BA786E46-5005-7118-3140-F70DB7D60444}"/>
              </a:ext>
            </a:extLst>
          </p:cNvPr>
          <p:cNvSpPr/>
          <p:nvPr/>
        </p:nvSpPr>
        <p:spPr>
          <a:xfrm>
            <a:off x="431959" y="499868"/>
            <a:ext cx="4681895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00"/>
              </a:lnSpc>
            </a:pPr>
            <a:r>
              <a:rPr lang="en-US" sz="3600" b="1" dirty="0" err="1">
                <a:latin typeface="Calibri" panose="020F0502020204030204"/>
                <a:ea typeface="+mj-ea"/>
                <a:cs typeface="Alexandria Medium" pitchFamily="34" charset="-120"/>
              </a:rPr>
              <a:t>Resultados</a:t>
            </a:r>
            <a:r>
              <a:rPr lang="en-US" sz="3600" b="1" dirty="0">
                <a:latin typeface="Calibri" panose="020F0502020204030204"/>
                <a:ea typeface="+mj-ea"/>
                <a:cs typeface="Alexandria Medium" pitchFamily="34" charset="-120"/>
              </a:rPr>
              <a:t> de </a:t>
            </a:r>
            <a:r>
              <a:rPr lang="en-US" sz="3600" b="1" dirty="0" err="1">
                <a:latin typeface="Calibri" panose="020F0502020204030204"/>
                <a:ea typeface="+mj-ea"/>
                <a:cs typeface="Alexandria Medium" pitchFamily="34" charset="-120"/>
              </a:rPr>
              <a:t>Precisión</a:t>
            </a:r>
            <a:r>
              <a:rPr lang="en-US" sz="3600" b="1" dirty="0">
                <a:latin typeface="Calibri" panose="020F0502020204030204"/>
                <a:ea typeface="+mj-ea"/>
                <a:cs typeface="Alexandria Medium" pitchFamily="34" charset="-120"/>
              </a:rPr>
              <a:t> de </a:t>
            </a:r>
            <a:r>
              <a:rPr lang="en-US" sz="3600" b="1" dirty="0" err="1">
                <a:latin typeface="Calibri" panose="020F0502020204030204"/>
                <a:ea typeface="+mj-ea"/>
                <a:cs typeface="Alexandria Medium" pitchFamily="34" charset="-120"/>
              </a:rPr>
              <a:t>los</a:t>
            </a:r>
            <a:r>
              <a:rPr lang="en-US" sz="3600" b="1" dirty="0">
                <a:latin typeface="Calibri" panose="020F0502020204030204"/>
                <a:ea typeface="+mj-ea"/>
                <a:cs typeface="Alexandria Medium" pitchFamily="34" charset="-120"/>
              </a:rPr>
              <a:t> </a:t>
            </a:r>
            <a:r>
              <a:rPr lang="en-US" sz="3600" b="1" dirty="0" err="1">
                <a:latin typeface="Calibri" panose="020F0502020204030204"/>
                <a:ea typeface="+mj-ea"/>
                <a:cs typeface="Alexandria Medium" pitchFamily="34" charset="-120"/>
              </a:rPr>
              <a:t>Modelos</a:t>
            </a:r>
            <a:endParaRPr lang="en-US" sz="3600" b="1" dirty="0">
              <a:latin typeface="Calibri" panose="020F0502020204030204"/>
              <a:ea typeface="+mj-ea"/>
              <a:cs typeface="Alexandria Medium" pitchFamily="34" charset="-12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A79C78F-C95E-5D05-4DC0-B2A3473C0A00}"/>
              </a:ext>
            </a:extLst>
          </p:cNvPr>
          <p:cNvPicPr>
            <a:picLocks noChangeAspect="1"/>
          </p:cNvPicPr>
          <p:nvPr/>
        </p:nvPicPr>
        <p:blipFill dpi="0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959" y="2768799"/>
            <a:ext cx="4438015" cy="395351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 1">
            <a:extLst>
              <a:ext uri="{FF2B5EF4-FFF2-40B4-BE49-F238E27FC236}">
                <a16:creationId xmlns:a16="http://schemas.microsoft.com/office/drawing/2014/main" id="{9F68A5C8-A9E8-C1F1-BBE5-B97DFB238C2C}"/>
              </a:ext>
            </a:extLst>
          </p:cNvPr>
          <p:cNvSpPr/>
          <p:nvPr/>
        </p:nvSpPr>
        <p:spPr>
          <a:xfrm>
            <a:off x="560296" y="1408789"/>
            <a:ext cx="1573304" cy="1962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350"/>
              </a:lnSpc>
            </a:pPr>
            <a:r>
              <a:rPr lang="en-US" sz="2400" dirty="0">
                <a:solidFill>
                  <a:prstClr val="black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XGBoost</a:t>
            </a:r>
            <a:endParaRPr lang="en-US" sz="24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" name="Text 2">
            <a:extLst>
              <a:ext uri="{FF2B5EF4-FFF2-40B4-BE49-F238E27FC236}">
                <a16:creationId xmlns:a16="http://schemas.microsoft.com/office/drawing/2014/main" id="{0496431F-830C-14E1-2B6B-C9D87519252A}"/>
              </a:ext>
            </a:extLst>
          </p:cNvPr>
          <p:cNvSpPr/>
          <p:nvPr/>
        </p:nvSpPr>
        <p:spPr>
          <a:xfrm>
            <a:off x="816969" y="1840293"/>
            <a:ext cx="6732746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550"/>
              </a:lnSpc>
            </a:pPr>
            <a:r>
              <a:rPr lang="en-US" sz="2000" dirty="0">
                <a:latin typeface="Barlow" pitchFamily="34" charset="0"/>
                <a:ea typeface="Barlow" pitchFamily="34" charset="-122"/>
                <a:cs typeface="Barlow" pitchFamily="34" charset="-120"/>
              </a:rPr>
              <a:t>Accuracy</a:t>
            </a:r>
            <a:r>
              <a:rPr lang="en-US" sz="20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: </a:t>
            </a:r>
            <a:r>
              <a:rPr lang="en-US" sz="2000" dirty="0">
                <a:solidFill>
                  <a:srgbClr val="F65F62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0.9588</a:t>
            </a:r>
            <a:endParaRPr lang="en-US" sz="20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" name="Text 3">
            <a:extLst>
              <a:ext uri="{FF2B5EF4-FFF2-40B4-BE49-F238E27FC236}">
                <a16:creationId xmlns:a16="http://schemas.microsoft.com/office/drawing/2014/main" id="{3464553F-AE22-AEFC-FDC9-5D8A3B677A04}"/>
              </a:ext>
            </a:extLst>
          </p:cNvPr>
          <p:cNvSpPr/>
          <p:nvPr/>
        </p:nvSpPr>
        <p:spPr>
          <a:xfrm>
            <a:off x="816969" y="2237910"/>
            <a:ext cx="6732746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550"/>
              </a:lnSpc>
            </a:pPr>
            <a:r>
              <a:rPr lang="en-US" sz="2000" dirty="0">
                <a:latin typeface="Barlow" pitchFamily="34" charset="0"/>
                <a:ea typeface="Barlow" pitchFamily="34" charset="-122"/>
                <a:cs typeface="Barlow" pitchFamily="34" charset="-120"/>
              </a:rPr>
              <a:t>F1_Score: </a:t>
            </a:r>
            <a:r>
              <a:rPr lang="en-US" sz="2000" dirty="0">
                <a:solidFill>
                  <a:srgbClr val="F65F62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0.9587</a:t>
            </a:r>
            <a:endParaRPr lang="en-US" sz="20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9" name="Text 4">
            <a:extLst>
              <a:ext uri="{FF2B5EF4-FFF2-40B4-BE49-F238E27FC236}">
                <a16:creationId xmlns:a16="http://schemas.microsoft.com/office/drawing/2014/main" id="{73F07FC2-394D-6DAC-FC8B-D897137106EE}"/>
              </a:ext>
            </a:extLst>
          </p:cNvPr>
          <p:cNvSpPr/>
          <p:nvPr/>
        </p:nvSpPr>
        <p:spPr>
          <a:xfrm>
            <a:off x="6667399" y="1357784"/>
            <a:ext cx="137160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350"/>
              </a:lnSpc>
            </a:pPr>
            <a:r>
              <a:rPr lang="en-US" sz="2400" dirty="0">
                <a:solidFill>
                  <a:prstClr val="black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Random</a:t>
            </a:r>
            <a:r>
              <a:rPr lang="en-US" sz="105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  </a:t>
            </a:r>
            <a:r>
              <a:rPr lang="en-US" sz="2400" dirty="0">
                <a:solidFill>
                  <a:prstClr val="black"/>
                </a:solidFill>
                <a:latin typeface="Barlow Medium" pitchFamily="34" charset="0"/>
              </a:rPr>
              <a:t>Forest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23862125-39B4-2F08-8422-67AE519F1D9B}"/>
              </a:ext>
            </a:extLst>
          </p:cNvPr>
          <p:cNvPicPr>
            <a:picLocks noChangeAspect="1"/>
          </p:cNvPicPr>
          <p:nvPr/>
        </p:nvPicPr>
        <p:blipFill dpi="0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2039" y="2877083"/>
            <a:ext cx="4361815" cy="38862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 5">
            <a:extLst>
              <a:ext uri="{FF2B5EF4-FFF2-40B4-BE49-F238E27FC236}">
                <a16:creationId xmlns:a16="http://schemas.microsoft.com/office/drawing/2014/main" id="{02F6DF90-6D3F-4E09-3442-0A46302A4135}"/>
              </a:ext>
            </a:extLst>
          </p:cNvPr>
          <p:cNvSpPr/>
          <p:nvPr/>
        </p:nvSpPr>
        <p:spPr>
          <a:xfrm>
            <a:off x="7004283" y="1832556"/>
            <a:ext cx="6732746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550"/>
              </a:lnSpc>
            </a:pPr>
            <a:r>
              <a:rPr lang="en-US" sz="2000" dirty="0">
                <a:latin typeface="Barlow" pitchFamily="34" charset="0"/>
              </a:rPr>
              <a:t>Accuracy</a:t>
            </a:r>
            <a:r>
              <a:rPr lang="en-US" sz="9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: </a:t>
            </a:r>
            <a:r>
              <a:rPr lang="en-US" sz="2000" dirty="0">
                <a:solidFill>
                  <a:srgbClr val="F65F62"/>
                </a:solidFill>
                <a:latin typeface="Barlow" pitchFamily="34" charset="0"/>
              </a:rPr>
              <a:t>0.9567</a:t>
            </a:r>
          </a:p>
        </p:txBody>
      </p:sp>
      <p:sp>
        <p:nvSpPr>
          <p:cNvPr id="12" name="Text 6">
            <a:extLst>
              <a:ext uri="{FF2B5EF4-FFF2-40B4-BE49-F238E27FC236}">
                <a16:creationId xmlns:a16="http://schemas.microsoft.com/office/drawing/2014/main" id="{AB07BB20-E3E7-BDC5-DA39-0370A03C5CF9}"/>
              </a:ext>
            </a:extLst>
          </p:cNvPr>
          <p:cNvSpPr/>
          <p:nvPr/>
        </p:nvSpPr>
        <p:spPr>
          <a:xfrm>
            <a:off x="6823809" y="2243459"/>
            <a:ext cx="6732746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550"/>
              </a:lnSpc>
            </a:pPr>
            <a:r>
              <a:rPr lang="en-US" sz="9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F1_</a:t>
            </a:r>
            <a:r>
              <a:rPr lang="en-US" sz="2000" dirty="0">
                <a:latin typeface="Barlow" pitchFamily="34" charset="0"/>
              </a:rPr>
              <a:t>Score</a:t>
            </a:r>
            <a:r>
              <a:rPr lang="en-US" sz="9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: </a:t>
            </a:r>
            <a:r>
              <a:rPr lang="en-US" sz="2000" dirty="0">
                <a:solidFill>
                  <a:srgbClr val="F65F62"/>
                </a:solidFill>
                <a:latin typeface="Barlow" pitchFamily="34" charset="0"/>
              </a:rPr>
              <a:t>0.9566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17734AB3-AF8E-A1FD-482C-F9E221F214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296" y="960557"/>
            <a:ext cx="5072312" cy="164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5977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5A79C78F-C95E-5D05-4DC0-B2A3473C0A00}"/>
              </a:ext>
            </a:extLst>
          </p:cNvPr>
          <p:cNvPicPr>
            <a:picLocks noChangeAspect="1"/>
          </p:cNvPicPr>
          <p:nvPr/>
        </p:nvPicPr>
        <p:blipFill dpi="0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290" y="2320929"/>
            <a:ext cx="4662555" cy="4153537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 1">
            <a:extLst>
              <a:ext uri="{FF2B5EF4-FFF2-40B4-BE49-F238E27FC236}">
                <a16:creationId xmlns:a16="http://schemas.microsoft.com/office/drawing/2014/main" id="{9F68A5C8-A9E8-C1F1-BBE5-B97DFB238C2C}"/>
              </a:ext>
            </a:extLst>
          </p:cNvPr>
          <p:cNvSpPr/>
          <p:nvPr/>
        </p:nvSpPr>
        <p:spPr>
          <a:xfrm>
            <a:off x="541634" y="708993"/>
            <a:ext cx="1573304" cy="1962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1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prstClr val="black"/>
                </a:solidFill>
                <a:latin typeface="Barlow Medium" pitchFamily="34" charset="0"/>
              </a:rPr>
              <a:t>Gradient Boosting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 2">
            <a:extLst>
              <a:ext uri="{FF2B5EF4-FFF2-40B4-BE49-F238E27FC236}">
                <a16:creationId xmlns:a16="http://schemas.microsoft.com/office/drawing/2014/main" id="{0496431F-830C-14E1-2B6B-C9D87519252A}"/>
              </a:ext>
            </a:extLst>
          </p:cNvPr>
          <p:cNvSpPr/>
          <p:nvPr/>
        </p:nvSpPr>
        <p:spPr>
          <a:xfrm>
            <a:off x="816969" y="1270757"/>
            <a:ext cx="6732746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15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rlow" pitchFamily="34" charset="0"/>
                <a:ea typeface="Barlow" pitchFamily="34" charset="-122"/>
                <a:cs typeface="Barlow" pitchFamily="34" charset="-120"/>
              </a:rPr>
              <a:t>Accuracy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Barlow" pitchFamily="34" charset="0"/>
                <a:ea typeface="Barlow" pitchFamily="34" charset="-122"/>
                <a:cs typeface="Barlow" pitchFamily="34" charset="-120"/>
              </a:rPr>
              <a:t>: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65F62"/>
                </a:solidFill>
                <a:effectLst/>
                <a:uLnTx/>
                <a:uFillTx/>
                <a:latin typeface="Barlow" pitchFamily="34" charset="0"/>
                <a:ea typeface="Barlow" pitchFamily="34" charset="-122"/>
                <a:cs typeface="Barlow" pitchFamily="34" charset="-120"/>
              </a:rPr>
              <a:t>0.9554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 3">
            <a:extLst>
              <a:ext uri="{FF2B5EF4-FFF2-40B4-BE49-F238E27FC236}">
                <a16:creationId xmlns:a16="http://schemas.microsoft.com/office/drawing/2014/main" id="{3464553F-AE22-AEFC-FDC9-5D8A3B677A04}"/>
              </a:ext>
            </a:extLst>
          </p:cNvPr>
          <p:cNvSpPr/>
          <p:nvPr/>
        </p:nvSpPr>
        <p:spPr>
          <a:xfrm>
            <a:off x="816969" y="1710621"/>
            <a:ext cx="6732746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15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rlow" pitchFamily="34" charset="0"/>
                <a:ea typeface="Barlow" pitchFamily="34" charset="-122"/>
                <a:cs typeface="Barlow" pitchFamily="34" charset="-120"/>
              </a:rPr>
              <a:t>F1_Score: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65F62"/>
                </a:solidFill>
                <a:effectLst/>
                <a:uLnTx/>
                <a:uFillTx/>
                <a:latin typeface="Barlow" pitchFamily="34" charset="0"/>
                <a:ea typeface="Barlow" pitchFamily="34" charset="-122"/>
                <a:cs typeface="Barlow" pitchFamily="34" charset="-120"/>
              </a:rPr>
              <a:t>0.9553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 4">
            <a:extLst>
              <a:ext uri="{FF2B5EF4-FFF2-40B4-BE49-F238E27FC236}">
                <a16:creationId xmlns:a16="http://schemas.microsoft.com/office/drawing/2014/main" id="{73F07FC2-394D-6DAC-FC8B-D897137106EE}"/>
              </a:ext>
            </a:extLst>
          </p:cNvPr>
          <p:cNvSpPr/>
          <p:nvPr/>
        </p:nvSpPr>
        <p:spPr>
          <a:xfrm>
            <a:off x="6562039" y="708993"/>
            <a:ext cx="137160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1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prstClr val="black"/>
                </a:solidFill>
                <a:latin typeface="Barlow Medium" pitchFamily="34" charset="0"/>
              </a:rPr>
              <a:t>Arbol de </a:t>
            </a:r>
            <a:r>
              <a:rPr lang="en-US" sz="2400" dirty="0" err="1">
                <a:solidFill>
                  <a:prstClr val="black"/>
                </a:solidFill>
                <a:latin typeface="Barlow Medium" pitchFamily="34" charset="0"/>
              </a:rPr>
              <a:t>Decisión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rlow Medium" pitchFamily="34" charset="0"/>
              <a:ea typeface="+mn-ea"/>
              <a:cs typeface="+mn-cs"/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23862125-39B4-2F08-8422-67AE519F1D9B}"/>
              </a:ext>
            </a:extLst>
          </p:cNvPr>
          <p:cNvPicPr>
            <a:picLocks noChangeAspect="1"/>
          </p:cNvPicPr>
          <p:nvPr/>
        </p:nvPicPr>
        <p:blipFill dpi="0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4519" y="2245292"/>
            <a:ext cx="4661870" cy="415353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 5">
            <a:extLst>
              <a:ext uri="{FF2B5EF4-FFF2-40B4-BE49-F238E27FC236}">
                <a16:creationId xmlns:a16="http://schemas.microsoft.com/office/drawing/2014/main" id="{02F6DF90-6D3F-4E09-3442-0A46302A4135}"/>
              </a:ext>
            </a:extLst>
          </p:cNvPr>
          <p:cNvSpPr/>
          <p:nvPr/>
        </p:nvSpPr>
        <p:spPr>
          <a:xfrm>
            <a:off x="6823809" y="1246677"/>
            <a:ext cx="6732746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15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rlow" pitchFamily="34" charset="0"/>
                <a:ea typeface="+mn-ea"/>
                <a:cs typeface="+mn-cs"/>
              </a:rPr>
              <a:t>Accuracy</a:t>
            </a:r>
            <a:r>
              <a:rPr kumimoji="0" lang="en-US" sz="950" b="0" i="0" u="none" strike="noStrike" kern="1200" cap="none" spc="0" normalizeH="0" baseline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Barlow" pitchFamily="34" charset="0"/>
                <a:ea typeface="Barlow" pitchFamily="34" charset="-122"/>
                <a:cs typeface="Barlow" pitchFamily="34" charset="-120"/>
              </a:rPr>
              <a:t>: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65F62"/>
                </a:solidFill>
                <a:effectLst/>
                <a:uLnTx/>
                <a:uFillTx/>
                <a:latin typeface="Barlow" pitchFamily="34" charset="0"/>
                <a:ea typeface="+mn-ea"/>
                <a:cs typeface="+mn-cs"/>
              </a:rPr>
              <a:t>0.9416</a:t>
            </a:r>
          </a:p>
        </p:txBody>
      </p:sp>
      <p:sp>
        <p:nvSpPr>
          <p:cNvPr id="12" name="Text 6">
            <a:extLst>
              <a:ext uri="{FF2B5EF4-FFF2-40B4-BE49-F238E27FC236}">
                <a16:creationId xmlns:a16="http://schemas.microsoft.com/office/drawing/2014/main" id="{AB07BB20-E3E7-BDC5-DA39-0370A03C5CF9}"/>
              </a:ext>
            </a:extLst>
          </p:cNvPr>
          <p:cNvSpPr/>
          <p:nvPr/>
        </p:nvSpPr>
        <p:spPr>
          <a:xfrm>
            <a:off x="6674519" y="1686541"/>
            <a:ext cx="6732746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15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50" b="0" i="0" u="none" strike="noStrike" kern="1200" cap="none" spc="0" normalizeH="0" baseline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Barlow" pitchFamily="34" charset="0"/>
                <a:ea typeface="Barlow" pitchFamily="34" charset="-122"/>
                <a:cs typeface="Barlow" pitchFamily="34" charset="-120"/>
              </a:rPr>
              <a:t>F1_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rlow" pitchFamily="34" charset="0"/>
                <a:ea typeface="+mn-ea"/>
                <a:cs typeface="+mn-cs"/>
              </a:rPr>
              <a:t>Score</a:t>
            </a:r>
            <a:r>
              <a:rPr kumimoji="0" lang="en-US" sz="950" b="0" i="0" u="none" strike="noStrike" kern="1200" cap="none" spc="0" normalizeH="0" baseline="0" noProof="0" dirty="0">
                <a:ln>
                  <a:noFill/>
                </a:ln>
                <a:solidFill>
                  <a:srgbClr val="E5E0DF"/>
                </a:solidFill>
                <a:effectLst/>
                <a:uLnTx/>
                <a:uFillTx/>
                <a:latin typeface="Barlow" pitchFamily="34" charset="0"/>
                <a:ea typeface="Barlow" pitchFamily="34" charset="-122"/>
                <a:cs typeface="Barlow" pitchFamily="34" charset="-120"/>
              </a:rPr>
              <a:t>: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65F62"/>
                </a:solidFill>
                <a:effectLst/>
                <a:uLnTx/>
                <a:uFillTx/>
                <a:latin typeface="Barlow" pitchFamily="34" charset="0"/>
                <a:ea typeface="+mn-ea"/>
                <a:cs typeface="+mn-cs"/>
              </a:rPr>
              <a:t>0.9416</a:t>
            </a:r>
          </a:p>
        </p:txBody>
      </p:sp>
      <p:sp>
        <p:nvSpPr>
          <p:cNvPr id="2" name="Text 10">
            <a:extLst>
              <a:ext uri="{FF2B5EF4-FFF2-40B4-BE49-F238E27FC236}">
                <a16:creationId xmlns:a16="http://schemas.microsoft.com/office/drawing/2014/main" id="{052CC169-7B62-C0F6-25DF-9CA30A975011}"/>
              </a:ext>
            </a:extLst>
          </p:cNvPr>
          <p:cNvSpPr/>
          <p:nvPr/>
        </p:nvSpPr>
        <p:spPr>
          <a:xfrm>
            <a:off x="7473315" y="9064347"/>
            <a:ext cx="137160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350"/>
              </a:lnSpc>
            </a:pPr>
            <a:r>
              <a:rPr lang="en-US" sz="105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K-Neighbors Classifier</a:t>
            </a:r>
            <a:endParaRPr lang="en-US" sz="1050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7078060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5963"/>
            <a:ext cx="4404049" cy="660607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795534" y="553244"/>
            <a:ext cx="7396466" cy="9816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defTabSz="761970">
              <a:lnSpc>
                <a:spcPts val="3833"/>
              </a:lnSpc>
            </a:pPr>
            <a:r>
              <a:rPr lang="en-US" sz="3600" dirty="0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Evaluación y Métricas Finales: XGBoost</a:t>
            </a:r>
            <a:endParaRPr lang="en-US" sz="3600" dirty="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4795534" y="1534914"/>
            <a:ext cx="7119658" cy="8480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defTabSz="761970">
              <a:lnSpc>
                <a:spcPts val="2208"/>
              </a:lnSpc>
            </a:pPr>
            <a:r>
              <a:rPr lang="en-US" sz="15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El modelo </a:t>
            </a:r>
            <a:r>
              <a:rPr lang="en-US" sz="1500" b="1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XGBoost</a:t>
            </a:r>
            <a:r>
              <a:rPr lang="en-US" sz="15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ha sido el seleccionado por su capacidad para manejar relaciones no lineales y su excelente rendimiento. Ofrece un equilibrio casi perfecto entre precisión y sensibilidad (Recall).</a:t>
            </a:r>
            <a:endParaRPr lang="en-US" sz="15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" name="Shape 2"/>
          <p:cNvSpPr/>
          <p:nvPr/>
        </p:nvSpPr>
        <p:spPr>
          <a:xfrm>
            <a:off x="5190530" y="2780407"/>
            <a:ext cx="3103067" cy="1706959"/>
          </a:xfrm>
          <a:prstGeom prst="roundRect">
            <a:avLst>
              <a:gd name="adj" fmla="val 4349"/>
            </a:avLst>
          </a:prstGeom>
          <a:solidFill>
            <a:srgbClr val="790709"/>
          </a:solidFill>
          <a:ln w="7620">
            <a:solidFill>
              <a:srgbClr val="922022"/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5373589" y="2963466"/>
            <a:ext cx="530126" cy="530126"/>
          </a:xfrm>
          <a:prstGeom prst="roundRect">
            <a:avLst>
              <a:gd name="adj" fmla="val 14372508"/>
            </a:avLst>
          </a:prstGeom>
          <a:solidFill>
            <a:srgbClr val="F65F62"/>
          </a:solidFill>
          <a:ln/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19341" y="3109218"/>
            <a:ext cx="238522" cy="238522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373589" y="3670300"/>
            <a:ext cx="1963738" cy="245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defTabSz="761970">
              <a:lnSpc>
                <a:spcPts val="1917"/>
              </a:lnSpc>
            </a:pPr>
            <a:r>
              <a:rPr lang="en-US" sz="1542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Alta Precisión</a:t>
            </a:r>
            <a:endParaRPr lang="en-US" sz="1542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9" name="Text 5"/>
          <p:cNvSpPr/>
          <p:nvPr/>
        </p:nvSpPr>
        <p:spPr>
          <a:xfrm>
            <a:off x="5373589" y="4021634"/>
            <a:ext cx="2736949" cy="2826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defTabSz="761970">
              <a:lnSpc>
                <a:spcPts val="2208"/>
              </a:lnSpc>
            </a:pPr>
            <a:r>
              <a:rPr lang="en-US" sz="1375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Mínimo error en la predicción.</a:t>
            </a:r>
            <a:endParaRPr lang="en-US" sz="1375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0" name="Shape 6"/>
          <p:cNvSpPr/>
          <p:nvPr/>
        </p:nvSpPr>
        <p:spPr>
          <a:xfrm>
            <a:off x="8470305" y="2780407"/>
            <a:ext cx="3103166" cy="1706959"/>
          </a:xfrm>
          <a:prstGeom prst="roundRect">
            <a:avLst>
              <a:gd name="adj" fmla="val 4349"/>
            </a:avLst>
          </a:prstGeom>
          <a:solidFill>
            <a:srgbClr val="790709"/>
          </a:solidFill>
          <a:ln w="7620">
            <a:solidFill>
              <a:srgbClr val="922022"/>
            </a:solidFill>
            <a:prstDash val="solid"/>
          </a:ln>
        </p:spPr>
      </p:sp>
      <p:sp>
        <p:nvSpPr>
          <p:cNvPr id="11" name="Shape 7"/>
          <p:cNvSpPr/>
          <p:nvPr/>
        </p:nvSpPr>
        <p:spPr>
          <a:xfrm>
            <a:off x="8653364" y="2963466"/>
            <a:ext cx="530126" cy="530126"/>
          </a:xfrm>
          <a:prstGeom prst="roundRect">
            <a:avLst>
              <a:gd name="adj" fmla="val 14372508"/>
            </a:avLst>
          </a:prstGeom>
          <a:solidFill>
            <a:srgbClr val="F65F62"/>
          </a:solidFill>
          <a:ln/>
        </p:spPr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799116" y="3109218"/>
            <a:ext cx="238522" cy="238522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8653364" y="3670300"/>
            <a:ext cx="1963738" cy="245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defTabSz="761970">
              <a:lnSpc>
                <a:spcPts val="1917"/>
              </a:lnSpc>
            </a:pPr>
            <a:r>
              <a:rPr lang="en-US" sz="1542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Gran Sensibilidad</a:t>
            </a:r>
            <a:endParaRPr lang="en-US" sz="1542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4" name="Text 9"/>
          <p:cNvSpPr/>
          <p:nvPr/>
        </p:nvSpPr>
        <p:spPr>
          <a:xfrm>
            <a:off x="8653364" y="4021634"/>
            <a:ext cx="2737048" cy="2826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defTabSz="761970">
              <a:lnSpc>
                <a:spcPts val="2208"/>
              </a:lnSpc>
            </a:pPr>
            <a:r>
              <a:rPr lang="en-US" sz="1375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Identifica pasajeros insatisfechos.</a:t>
            </a:r>
            <a:endParaRPr lang="en-US" sz="1375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5" name="Shape 10"/>
          <p:cNvSpPr/>
          <p:nvPr/>
        </p:nvSpPr>
        <p:spPr>
          <a:xfrm>
            <a:off x="5190530" y="4664076"/>
            <a:ext cx="6382941" cy="1706959"/>
          </a:xfrm>
          <a:prstGeom prst="roundRect">
            <a:avLst>
              <a:gd name="adj" fmla="val 4349"/>
            </a:avLst>
          </a:prstGeom>
          <a:solidFill>
            <a:srgbClr val="790709"/>
          </a:solidFill>
          <a:ln w="7620">
            <a:solidFill>
              <a:srgbClr val="922022"/>
            </a:solidFill>
            <a:prstDash val="solid"/>
          </a:ln>
        </p:spPr>
      </p:sp>
      <p:sp>
        <p:nvSpPr>
          <p:cNvPr id="16" name="Shape 11"/>
          <p:cNvSpPr/>
          <p:nvPr/>
        </p:nvSpPr>
        <p:spPr>
          <a:xfrm>
            <a:off x="5373589" y="4847134"/>
            <a:ext cx="530126" cy="530126"/>
          </a:xfrm>
          <a:prstGeom prst="roundRect">
            <a:avLst>
              <a:gd name="adj" fmla="val 14372508"/>
            </a:avLst>
          </a:prstGeom>
          <a:solidFill>
            <a:srgbClr val="F65F62"/>
          </a:solidFill>
          <a:ln/>
        </p:spPr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519341" y="4992886"/>
            <a:ext cx="238522" cy="238522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5373589" y="5553969"/>
            <a:ext cx="1963738" cy="245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defTabSz="761970">
              <a:lnSpc>
                <a:spcPts val="1917"/>
              </a:lnSpc>
            </a:pPr>
            <a:r>
              <a:rPr lang="en-US" sz="1542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Matriz de Confusión</a:t>
            </a:r>
            <a:endParaRPr lang="en-US" sz="1542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9" name="Text 13"/>
          <p:cNvSpPr/>
          <p:nvPr/>
        </p:nvSpPr>
        <p:spPr>
          <a:xfrm>
            <a:off x="5373589" y="5905302"/>
            <a:ext cx="6016823" cy="2826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defTabSz="761970">
              <a:lnSpc>
                <a:spcPts val="2208"/>
              </a:lnSpc>
            </a:pPr>
            <a:r>
              <a:rPr lang="en-US" sz="1375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Valida la fiabilidad del modelo.</a:t>
            </a:r>
            <a:endParaRPr lang="en-US" sz="1375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572000" cy="685849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156002" y="458887"/>
            <a:ext cx="5061545" cy="4635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defTabSz="761970">
              <a:lnSpc>
                <a:spcPts val="3625"/>
              </a:lnSpc>
            </a:pPr>
            <a:r>
              <a:rPr lang="en-US" sz="2917" dirty="0" err="1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Despliegue</a:t>
            </a:r>
            <a:r>
              <a:rPr lang="en-US" sz="2917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 y Conclusiones</a:t>
            </a:r>
          </a:p>
          <a:p>
            <a:pPr defTabSz="761970">
              <a:lnSpc>
                <a:spcPts val="3625"/>
              </a:lnSpc>
            </a:pPr>
            <a:endParaRPr lang="en-US" sz="2917" dirty="0">
              <a:solidFill>
                <a:srgbClr val="FFFFFF"/>
              </a:solidFill>
              <a:latin typeface="Barlow Medium" pitchFamily="34" charset="0"/>
              <a:ea typeface="Barlow Medium" pitchFamily="34" charset="-122"/>
              <a:cs typeface="Barlow Medium" pitchFamily="34" charset="-120"/>
            </a:endParaRPr>
          </a:p>
          <a:p>
            <a:pPr defTabSz="761970">
              <a:lnSpc>
                <a:spcPts val="3625"/>
              </a:lnSpc>
            </a:pPr>
            <a:endParaRPr lang="en-US" sz="2917" dirty="0">
              <a:solidFill>
                <a:srgbClr val="FFFFFF"/>
              </a:solidFill>
              <a:latin typeface="Barlow Medium" pitchFamily="34" charset="0"/>
              <a:ea typeface="Barlow Medium" pitchFamily="34" charset="-122"/>
              <a:cs typeface="Barlow Medium" pitchFamily="34" charset="-120"/>
            </a:endParaRPr>
          </a:p>
        </p:txBody>
      </p:sp>
      <p:sp>
        <p:nvSpPr>
          <p:cNvPr id="4" name="Text 1"/>
          <p:cNvSpPr/>
          <p:nvPr/>
        </p:nvSpPr>
        <p:spPr>
          <a:xfrm>
            <a:off x="5156002" y="1172667"/>
            <a:ext cx="6451997" cy="5339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defTabSz="761970">
              <a:lnSpc>
                <a:spcPts val="2083"/>
              </a:lnSpc>
            </a:pPr>
            <a:r>
              <a:rPr lang="en-US" sz="1292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Factores digitales como el "Embarque Online" son tan determinantes para la satisfacción como la comodidad física del asiento.</a:t>
            </a:r>
            <a:endParaRPr lang="en-US" sz="1292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" name="Shape 2"/>
          <p:cNvSpPr/>
          <p:nvPr/>
        </p:nvSpPr>
        <p:spPr>
          <a:xfrm>
            <a:off x="5156002" y="1894383"/>
            <a:ext cx="667444" cy="1001217"/>
          </a:xfrm>
          <a:prstGeom prst="roundRect">
            <a:avLst>
              <a:gd name="adj" fmla="val 360042"/>
            </a:avLst>
          </a:prstGeom>
          <a:solidFill>
            <a:srgbClr val="790709"/>
          </a:solidFill>
          <a:ln w="7620">
            <a:solidFill>
              <a:srgbClr val="922022"/>
            </a:solidFill>
            <a:prstDash val="solid"/>
          </a:ln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64559" y="2269828"/>
            <a:ext cx="250230" cy="25023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990233" y="2061170"/>
            <a:ext cx="1854200" cy="2317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defTabSz="761970">
              <a:lnSpc>
                <a:spcPts val="1792"/>
              </a:lnSpc>
            </a:pPr>
            <a:r>
              <a:rPr lang="en-US" sz="1458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Impacto Digital</a:t>
            </a:r>
            <a:endParaRPr lang="en-US" sz="1458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" name="Text 4"/>
          <p:cNvSpPr/>
          <p:nvPr/>
        </p:nvSpPr>
        <p:spPr>
          <a:xfrm>
            <a:off x="5990233" y="2393057"/>
            <a:ext cx="5617766" cy="2669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defTabSz="761970">
              <a:lnSpc>
                <a:spcPts val="2083"/>
              </a:lnSpc>
            </a:pPr>
            <a:r>
              <a:rPr lang="en-US" sz="1292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La experiencia online es crucial.</a:t>
            </a:r>
            <a:endParaRPr lang="en-US" sz="1292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9" name="Shape 5"/>
          <p:cNvSpPr/>
          <p:nvPr/>
        </p:nvSpPr>
        <p:spPr>
          <a:xfrm>
            <a:off x="5156002" y="3062387"/>
            <a:ext cx="667444" cy="1001217"/>
          </a:xfrm>
          <a:prstGeom prst="roundRect">
            <a:avLst>
              <a:gd name="adj" fmla="val 360042"/>
            </a:avLst>
          </a:prstGeom>
          <a:solidFill>
            <a:srgbClr val="790709"/>
          </a:solidFill>
          <a:ln w="7620">
            <a:solidFill>
              <a:srgbClr val="922022"/>
            </a:solidFill>
            <a:prstDash val="solid"/>
          </a:ln>
        </p:spPr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64559" y="3437831"/>
            <a:ext cx="250230" cy="250230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5990233" y="3229173"/>
            <a:ext cx="1854200" cy="2317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defTabSz="761970">
              <a:lnSpc>
                <a:spcPts val="1792"/>
              </a:lnSpc>
            </a:pPr>
            <a:r>
              <a:rPr lang="en-US" sz="1458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Comodidad Física</a:t>
            </a:r>
            <a:endParaRPr lang="en-US" sz="1458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2" name="Text 7"/>
          <p:cNvSpPr/>
          <p:nvPr/>
        </p:nvSpPr>
        <p:spPr>
          <a:xfrm>
            <a:off x="5990233" y="3561060"/>
            <a:ext cx="5617766" cy="2669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defTabSz="761970">
              <a:lnSpc>
                <a:spcPts val="2083"/>
              </a:lnSpc>
            </a:pPr>
            <a:r>
              <a:rPr lang="en-US" sz="1292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Sigue siendo un pilar fundamental.</a:t>
            </a:r>
            <a:endParaRPr lang="en-US" sz="1292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3" name="Shape 8"/>
          <p:cNvSpPr/>
          <p:nvPr/>
        </p:nvSpPr>
        <p:spPr>
          <a:xfrm>
            <a:off x="5156002" y="4230390"/>
            <a:ext cx="667444" cy="1001217"/>
          </a:xfrm>
          <a:prstGeom prst="roundRect">
            <a:avLst>
              <a:gd name="adj" fmla="val 360042"/>
            </a:avLst>
          </a:prstGeom>
          <a:solidFill>
            <a:srgbClr val="790709"/>
          </a:solidFill>
          <a:ln w="7620">
            <a:solidFill>
              <a:srgbClr val="922022"/>
            </a:solidFill>
            <a:prstDash val="solid"/>
          </a:ln>
        </p:spPr>
      </p:sp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364559" y="4605833"/>
            <a:ext cx="250230" cy="250230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5990233" y="4397177"/>
            <a:ext cx="1854200" cy="2317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defTabSz="761970">
              <a:lnSpc>
                <a:spcPts val="1792"/>
              </a:lnSpc>
            </a:pPr>
            <a:r>
              <a:rPr lang="en-US" sz="1458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Acciones Proactivas</a:t>
            </a:r>
            <a:endParaRPr lang="en-US" sz="1458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6" name="Text 10"/>
          <p:cNvSpPr/>
          <p:nvPr/>
        </p:nvSpPr>
        <p:spPr>
          <a:xfrm>
            <a:off x="5990233" y="4729064"/>
            <a:ext cx="5617766" cy="2669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defTabSz="761970">
              <a:lnSpc>
                <a:spcPts val="2083"/>
              </a:lnSpc>
            </a:pPr>
            <a:r>
              <a:rPr lang="en-US" sz="1292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Mejorar la experiencia del cliente antes de que sea tarde.</a:t>
            </a:r>
            <a:endParaRPr lang="en-US" sz="1292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7" name="Shape 11"/>
          <p:cNvSpPr/>
          <p:nvPr/>
        </p:nvSpPr>
        <p:spPr>
          <a:xfrm>
            <a:off x="5156002" y="5398393"/>
            <a:ext cx="667444" cy="1001217"/>
          </a:xfrm>
          <a:prstGeom prst="roundRect">
            <a:avLst>
              <a:gd name="adj" fmla="val 360042"/>
            </a:avLst>
          </a:prstGeom>
          <a:solidFill>
            <a:srgbClr val="790709"/>
          </a:solidFill>
          <a:ln w="7620">
            <a:solidFill>
              <a:srgbClr val="922022"/>
            </a:solidFill>
            <a:prstDash val="solid"/>
          </a:ln>
        </p:spPr>
      </p:sp>
      <p:pic>
        <p:nvPicPr>
          <p:cNvPr id="18" name="Image 4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364559" y="5773837"/>
            <a:ext cx="250230" cy="250230"/>
          </a:xfrm>
          <a:prstGeom prst="rect">
            <a:avLst/>
          </a:prstGeom>
        </p:spPr>
      </p:pic>
      <p:sp>
        <p:nvSpPr>
          <p:cNvPr id="19" name="Text 12"/>
          <p:cNvSpPr/>
          <p:nvPr/>
        </p:nvSpPr>
        <p:spPr>
          <a:xfrm>
            <a:off x="5990233" y="5565180"/>
            <a:ext cx="1854200" cy="2317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defTabSz="761970">
              <a:lnSpc>
                <a:spcPts val="1792"/>
              </a:lnSpc>
            </a:pPr>
            <a:r>
              <a:rPr lang="en-US" sz="1458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Innovación Continua</a:t>
            </a:r>
            <a:endParaRPr lang="en-US" sz="1458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0" name="Text 13"/>
          <p:cNvSpPr/>
          <p:nvPr/>
        </p:nvSpPr>
        <p:spPr>
          <a:xfrm>
            <a:off x="5990233" y="5897067"/>
            <a:ext cx="5617766" cy="2669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defTabSz="761970">
              <a:lnSpc>
                <a:spcPts val="2083"/>
              </a:lnSpc>
            </a:pPr>
            <a:r>
              <a:rPr lang="en-US" sz="1292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Adaptar servicios a las nuevas expectativas.</a:t>
            </a:r>
            <a:endParaRPr lang="en-US" sz="1292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</TotalTime>
  <Words>291</Words>
  <Application>Microsoft Office PowerPoint</Application>
  <PresentationFormat>Panorámica</PresentationFormat>
  <Paragraphs>52</Paragraphs>
  <Slides>8</Slides>
  <Notes>2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8</vt:i4>
      </vt:variant>
    </vt:vector>
  </HeadingPairs>
  <TitlesOfParts>
    <vt:vector size="16" baseType="lpstr">
      <vt:lpstr>Aptos</vt:lpstr>
      <vt:lpstr>Aptos Display</vt:lpstr>
      <vt:lpstr>Arial</vt:lpstr>
      <vt:lpstr>Barlow</vt:lpstr>
      <vt:lpstr>Barlow Medium</vt:lpstr>
      <vt:lpstr>Calibri</vt:lpstr>
      <vt:lpstr>Tema de Office</vt:lpstr>
      <vt:lpstr>Office Theme</vt:lpstr>
      <vt:lpstr>Presentación de PowerPoint</vt:lpstr>
      <vt:lpstr>Presentación de PowerPoint</vt:lpstr>
      <vt:lpstr>Limpieza y Preprocesamiento de datos</vt:lpstr>
      <vt:lpstr>Modelos de Machine Learning Probados 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Mikel Lizarraga</dc:creator>
  <cp:lastModifiedBy>Mikel Lizarraga</cp:lastModifiedBy>
  <cp:revision>14</cp:revision>
  <dcterms:created xsi:type="dcterms:W3CDTF">2025-12-18T01:53:17Z</dcterms:created>
  <dcterms:modified xsi:type="dcterms:W3CDTF">2025-12-18T02:38:43Z</dcterms:modified>
</cp:coreProperties>
</file>